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slides/slide64.xml" ContentType="application/vnd.openxmlformats-officedocument.presentationml.slide+xml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07436B-A38F-B946-BEFE-56E794E09B3A}" type="datetimeFigureOut">
              <a:rPr lang="en-US" smtClean="0"/>
              <a:pPr/>
              <a:t>3/22/11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3CA9BF-9746-B64D-B850-E58B8973990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gi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0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1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4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5.gi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7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</a:t>
            </a:r>
            <a:r>
              <a:rPr lang="en-US" dirty="0" smtClean="0"/>
              <a:t>ocabulary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</a:t>
            </a:r>
            <a:r>
              <a:rPr lang="en-US" dirty="0" smtClean="0"/>
              <a:t> #15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Adversary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An adversary is your opponent.</a:t>
            </a:r>
            <a:endParaRPr lang="en-US" sz="3600" dirty="0"/>
          </a:p>
        </p:txBody>
      </p:sp>
      <p:pic>
        <p:nvPicPr>
          <p:cNvPr id="6" name="Picture 5" descr="153602-adversar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971800"/>
            <a:ext cx="3183007" cy="271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635508"/>
            <a:ext cx="7772400" cy="1362456"/>
          </a:xfrm>
        </p:spPr>
        <p:txBody>
          <a:bodyPr/>
          <a:lstStyle/>
          <a:p>
            <a:r>
              <a:rPr dirty="0" smtClean="0"/>
              <a:t>               Ad</a:t>
            </a:r>
            <a:r>
              <a:rPr u="sng" dirty="0" smtClean="0"/>
              <a:t>voc</a:t>
            </a:r>
            <a:r>
              <a:rPr dirty="0" smtClean="0"/>
              <a:t>ate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997964"/>
            <a:ext cx="3889248" cy="33360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*voc- voice</a:t>
            </a:r>
          </a:p>
          <a:p>
            <a:r>
              <a:rPr lang="en-US" sz="3600" dirty="0" smtClean="0"/>
              <a:t>Voices their support</a:t>
            </a:r>
            <a:endParaRPr lang="en-US" sz="3600" dirty="0"/>
          </a:p>
        </p:txBody>
      </p:sp>
      <p:pic>
        <p:nvPicPr>
          <p:cNvPr id="7" name="Picture 6" descr="breast_cancer_advocate_tshirt-p235129958852476833om4m_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952" y="2286000"/>
            <a:ext cx="4241800" cy="42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                </a:t>
            </a:r>
            <a:r>
              <a:rPr lang="en-US" dirty="0" smtClean="0"/>
              <a:t>      </a:t>
            </a:r>
            <a:r>
              <a:rPr u="sng" dirty="0" smtClean="0"/>
              <a:t>Artis</a:t>
            </a:r>
            <a:r>
              <a:rPr dirty="0" smtClean="0"/>
              <a:t>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1148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*artis- artist</a:t>
            </a:r>
          </a:p>
          <a:p>
            <a:pPr>
              <a:buNone/>
            </a:pPr>
            <a:r>
              <a:rPr lang="en-US" sz="3600" dirty="0" smtClean="0"/>
              <a:t>Artist does things by hand: painter, potter, sculptor, etc.</a:t>
            </a:r>
            <a:endParaRPr lang="en-US" sz="3600" dirty="0"/>
          </a:p>
        </p:txBody>
      </p:sp>
      <p:pic>
        <p:nvPicPr>
          <p:cNvPr id="4" name="Picture 3" descr="me-painting-someo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847088"/>
            <a:ext cx="32004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838200"/>
            <a:ext cx="7772400" cy="1066800"/>
          </a:xfrm>
        </p:spPr>
        <p:txBody>
          <a:bodyPr/>
          <a:lstStyle/>
          <a:p>
            <a:r>
              <a:rPr dirty="0" smtClean="0"/>
              <a:t>                   Ascetic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905000"/>
            <a:ext cx="3889248" cy="4114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He is very ascetic, he denies himself from food and a razor.</a:t>
            </a:r>
            <a:endParaRPr lang="en-US" sz="3600" dirty="0"/>
          </a:p>
        </p:txBody>
      </p:sp>
      <p:pic>
        <p:nvPicPr>
          <p:cNvPr id="4" name="Picture 3" descr="ascet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728" y="2374900"/>
            <a:ext cx="3622024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</a:t>
            </a:r>
            <a:r>
              <a:rPr lang="en-US" u="sng" dirty="0" smtClean="0"/>
              <a:t>Charlat</a:t>
            </a:r>
            <a:r>
              <a:rPr lang="en-US" dirty="0" smtClean="0"/>
              <a:t>an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*charlat- charlotte</a:t>
            </a:r>
          </a:p>
          <a:p>
            <a:pPr>
              <a:buNone/>
            </a:pPr>
            <a:r>
              <a:rPr lang="en-US" sz="3600" dirty="0" smtClean="0"/>
              <a:t>Charlotte is a fake.</a:t>
            </a:r>
            <a:endParaRPr lang="en-US" sz="3600" dirty="0"/>
          </a:p>
        </p:txBody>
      </p:sp>
      <p:pic>
        <p:nvPicPr>
          <p:cNvPr id="7" name="Picture 6" descr="Unknown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794000"/>
            <a:ext cx="381000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381000"/>
            <a:ext cx="7772400" cy="1362456"/>
          </a:xfrm>
        </p:spPr>
        <p:txBody>
          <a:bodyPr/>
          <a:lstStyle/>
          <a:p>
            <a:r>
              <a:rPr dirty="0" smtClean="0"/>
              <a:t>                </a:t>
            </a:r>
            <a:r>
              <a:rPr u="sng" dirty="0" smtClean="0"/>
              <a:t>Hedonis</a:t>
            </a:r>
            <a:r>
              <a:rPr dirty="0" smtClean="0"/>
              <a:t>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450494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*Hedonis</a:t>
            </a:r>
          </a:p>
          <a:p>
            <a:r>
              <a:rPr lang="en-US" sz="3600" dirty="0" smtClean="0"/>
              <a:t>Sounds like a Greek gods name and they’re always seeking pleasure.</a:t>
            </a:r>
            <a:endParaRPr lang="en-US" sz="3600" dirty="0"/>
          </a:p>
        </p:txBody>
      </p:sp>
      <p:pic>
        <p:nvPicPr>
          <p:cNvPr id="4" name="Picture 3" descr="stock-photo-statue-of-apollo-greek-god-of-sun-301961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2362200"/>
            <a:ext cx="2133600" cy="334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</a:t>
            </a:r>
            <a:r>
              <a:rPr lang="en-US" u="sng" dirty="0" smtClean="0"/>
              <a:t>Orator</a:t>
            </a:r>
            <a:endParaRPr lang="en-US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*orator- narrator</a:t>
            </a:r>
          </a:p>
          <a:p>
            <a:pPr>
              <a:buNone/>
            </a:pPr>
            <a:r>
              <a:rPr lang="en-US" sz="3600" dirty="0" smtClean="0"/>
              <a:t>A narrator tells a story in public</a:t>
            </a:r>
            <a:endParaRPr lang="en-US" sz="3600" dirty="0"/>
          </a:p>
        </p:txBody>
      </p:sp>
      <p:pic>
        <p:nvPicPr>
          <p:cNvPr id="6" name="Picture 5" descr="Public-Speaking-Confiden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4122265"/>
            <a:ext cx="3370053" cy="2232660"/>
          </a:xfrm>
          <a:prstGeom prst="rect">
            <a:avLst/>
          </a:prstGeom>
        </p:spPr>
      </p:pic>
      <p:pic>
        <p:nvPicPr>
          <p:cNvPr id="7" name="Picture 6" descr="Tell Our Story button_f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053" y="2971800"/>
            <a:ext cx="2406650" cy="1904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   </a:t>
            </a:r>
            <a:r>
              <a:rPr lang="en-US" u="sng" dirty="0" smtClean="0"/>
              <a:t>Pariah</a:t>
            </a:r>
            <a:endParaRPr lang="en-US" u="sn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24709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*pariah- piranha</a:t>
            </a:r>
          </a:p>
          <a:p>
            <a:r>
              <a:rPr lang="en-US" sz="3600" dirty="0" smtClean="0"/>
              <a:t>A piranha is an outcast cause nobody likes them.</a:t>
            </a:r>
            <a:endParaRPr lang="en-US" sz="3600" dirty="0"/>
          </a:p>
        </p:txBody>
      </p:sp>
      <p:pic>
        <p:nvPicPr>
          <p:cNvPr id="4" name="Picture 3" descr="stock-vector-cartoon-piranha-trying-to-bite-the-leg-vector-illustration-497346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752" y="2423676"/>
            <a:ext cx="3429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r>
              <a:rPr lang="en-US" u="sng" dirty="0" smtClean="0"/>
              <a:t>Racon</a:t>
            </a:r>
            <a:r>
              <a:rPr lang="en-US" dirty="0" smtClean="0"/>
              <a:t>teur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*racon- raccoon</a:t>
            </a:r>
          </a:p>
          <a:p>
            <a:pPr>
              <a:buNone/>
            </a:pPr>
            <a:r>
              <a:rPr lang="en-US" sz="3600" dirty="0" smtClean="0"/>
              <a:t>Ricky Raccoon is </a:t>
            </a:r>
            <a:r>
              <a:rPr lang="en-US" sz="3600" u="sng" dirty="0" smtClean="0"/>
              <a:t>a</a:t>
            </a:r>
            <a:r>
              <a:rPr lang="en-US" sz="3600" dirty="0" smtClean="0"/>
              <a:t> </a:t>
            </a:r>
            <a:r>
              <a:rPr lang="en-US" sz="3600" u="sng" dirty="0" smtClean="0"/>
              <a:t>story</a:t>
            </a:r>
            <a:r>
              <a:rPr lang="en-US" sz="3600" dirty="0" smtClean="0"/>
              <a:t> Barney </a:t>
            </a:r>
            <a:r>
              <a:rPr lang="en-US" sz="3600" u="sng" dirty="0" smtClean="0"/>
              <a:t>tells</a:t>
            </a:r>
            <a:endParaRPr lang="en-US" sz="3600" u="sng" dirty="0"/>
          </a:p>
        </p:txBody>
      </p:sp>
      <p:pic>
        <p:nvPicPr>
          <p:cNvPr id="6" name="Picture 5" descr="400_F_10971990_POSpbQUd1pKF8y7i5igY9Gkxe0RpYe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952258"/>
            <a:ext cx="3962400" cy="440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635508"/>
            <a:ext cx="7772400" cy="964692"/>
          </a:xfrm>
        </p:spPr>
        <p:txBody>
          <a:bodyPr/>
          <a:lstStyle/>
          <a:p>
            <a:r>
              <a:rPr dirty="0" smtClean="0"/>
              <a:t>                 Skeptic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00200"/>
            <a:ext cx="3889248" cy="261417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This skeptic man </a:t>
            </a:r>
            <a:r>
              <a:rPr lang="en-US" sz="3600" u="sng" dirty="0" smtClean="0"/>
              <a:t>doubts</a:t>
            </a:r>
            <a:r>
              <a:rPr lang="en-US" sz="3600" dirty="0" smtClean="0"/>
              <a:t> that what he is reading is true.</a:t>
            </a:r>
            <a:endParaRPr lang="en-US" sz="3600" dirty="0"/>
          </a:p>
        </p:txBody>
      </p:sp>
      <p:pic>
        <p:nvPicPr>
          <p:cNvPr id="7" name="Picture 6" descr="697B1-scept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280897"/>
            <a:ext cx="2990850" cy="3866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67000" y="514352"/>
            <a:ext cx="3886200" cy="1162050"/>
          </a:xfrm>
        </p:spPr>
        <p:txBody>
          <a:bodyPr/>
          <a:lstStyle/>
          <a:p>
            <a:r>
              <a:rPr lang="en-US" sz="4800" dirty="0" smtClean="0"/>
              <a:t>   Clandestine</a:t>
            </a:r>
            <a:endParaRPr lang="en-US" sz="4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2"/>
          </p:nvPr>
        </p:nvSpPr>
        <p:spPr>
          <a:xfrm>
            <a:off x="685800" y="1676402"/>
            <a:ext cx="2743200" cy="457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That clan is not destine for greatness because to their secret illegal activities.</a:t>
            </a:r>
            <a:endParaRPr lang="en-US" sz="3600" dirty="0"/>
          </a:p>
        </p:txBody>
      </p:sp>
      <p:pic>
        <p:nvPicPr>
          <p:cNvPr id="9" name="Picture 8" descr="top-secr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133600"/>
            <a:ext cx="393700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</a:t>
            </a:r>
            <a:r>
              <a:rPr lang="en-US" u="sng" dirty="0" smtClean="0"/>
              <a:t>Virtuos</a:t>
            </a:r>
            <a:r>
              <a:rPr lang="en-US" dirty="0" smtClean="0"/>
              <a:t>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*virtuos- virtuous</a:t>
            </a:r>
          </a:p>
          <a:p>
            <a:pPr>
              <a:buNone/>
            </a:pPr>
            <a:r>
              <a:rPr lang="en-US" sz="3600" dirty="0" smtClean="0"/>
              <a:t>A virtuous artist.</a:t>
            </a:r>
            <a:endParaRPr lang="en-US" sz="3600" dirty="0"/>
          </a:p>
        </p:txBody>
      </p:sp>
      <p:pic>
        <p:nvPicPr>
          <p:cNvPr id="7" name="Picture 6" descr="cartoon-artists-palette-10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920085"/>
            <a:ext cx="3810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</a:t>
            </a:r>
            <a:r>
              <a:rPr u="sng" dirty="0" smtClean="0"/>
              <a:t>Extra</a:t>
            </a:r>
            <a:r>
              <a:rPr dirty="0" smtClean="0"/>
              <a:t>neous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67256"/>
            <a:ext cx="3889248" cy="465734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Extra information that doesn’t matter to what your talking about.</a:t>
            </a:r>
            <a:endParaRPr lang="en-US" sz="3600" dirty="0"/>
          </a:p>
        </p:txBody>
      </p:sp>
      <p:pic>
        <p:nvPicPr>
          <p:cNvPr id="7" name="Picture 6" descr="TooMuchInf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525" y="2819400"/>
            <a:ext cx="4185227" cy="36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                     Frivolous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8309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 frivolous purchase is a pair of $450 dollar sunglasses that don’t block the sun. </a:t>
            </a:r>
          </a:p>
          <a:p>
            <a:pPr>
              <a:buNone/>
            </a:pPr>
            <a:r>
              <a:rPr lang="en-US" sz="3600" dirty="0" smtClean="0"/>
              <a:t>*they have no serious purpose.</a:t>
            </a:r>
            <a:endParaRPr lang="en-US" sz="3600" dirty="0"/>
          </a:p>
        </p:txBody>
      </p:sp>
      <p:pic>
        <p:nvPicPr>
          <p:cNvPr id="7" name="Picture 6" descr="bv8007bb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209800"/>
            <a:ext cx="3100886" cy="2838450"/>
          </a:xfrm>
          <a:prstGeom prst="rect">
            <a:avLst/>
          </a:prstGeom>
        </p:spPr>
      </p:pic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89129">
            <a:off x="6049938" y="4464051"/>
            <a:ext cx="1651000" cy="116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</a:t>
            </a:r>
            <a:r>
              <a:rPr lang="en-US" u="sng" dirty="0" smtClean="0"/>
              <a:t>I</a:t>
            </a:r>
            <a:r>
              <a:rPr u="sng" dirty="0" smtClean="0"/>
              <a:t>ncident</a:t>
            </a:r>
            <a:r>
              <a:rPr dirty="0" smtClean="0"/>
              <a:t>al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24709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*incident</a:t>
            </a:r>
          </a:p>
          <a:p>
            <a:r>
              <a:rPr lang="en-US" sz="3600" dirty="0" smtClean="0"/>
              <a:t>The incident doesn’t matter it just happened.</a:t>
            </a:r>
            <a:endParaRPr lang="en-US" sz="3600" dirty="0"/>
          </a:p>
        </p:txBody>
      </p:sp>
      <p:pic>
        <p:nvPicPr>
          <p:cNvPr id="4" name="Picture 3" descr="A_Colorful_Cartoon_Clumsy_Waiter_Dropping_a_Plate_Spaghetti_Royalty_Free_Clipart_Picture_100709-021926-2130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286000"/>
            <a:ext cx="3219600" cy="342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In</a:t>
            </a:r>
            <a:r>
              <a:rPr lang="en-US" u="sng" dirty="0" smtClean="0"/>
              <a:t>consequen</a:t>
            </a:r>
            <a:r>
              <a:rPr lang="en-US" dirty="0" smtClean="0"/>
              <a:t>tial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*consequen- consequence </a:t>
            </a:r>
          </a:p>
          <a:p>
            <a:pPr>
              <a:buNone/>
            </a:pPr>
            <a:r>
              <a:rPr lang="en-US" sz="3600" dirty="0" smtClean="0"/>
              <a:t>The consequence is not important.</a:t>
            </a:r>
            <a:endParaRPr lang="en-US" sz="3600" dirty="0"/>
          </a:p>
        </p:txBody>
      </p:sp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566939"/>
            <a:ext cx="2971800" cy="1995661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6248400" y="1920085"/>
            <a:ext cx="1905000" cy="1146404"/>
          </a:xfrm>
          <a:prstGeom prst="cloudCallout">
            <a:avLst>
              <a:gd name="adj1" fmla="val -31944"/>
              <a:gd name="adj2" fmla="val 10114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Plain">
              <a:avLst>
                <a:gd name="adj" fmla="val 50168"/>
              </a:avLst>
            </a:prstTxWarp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Does their skin color matter?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5334000" y="5498068"/>
            <a:ext cx="3048000" cy="1359932"/>
          </a:xfrm>
          <a:prstGeom prst="irregularSeal1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r>
              <a:rPr lang="en-US" dirty="0" smtClean="0"/>
              <a:t>No it does not!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</a:t>
            </a:r>
            <a:r>
              <a:rPr u="sng" dirty="0" smtClean="0"/>
              <a:t>Irrelevant</a:t>
            </a:r>
            <a:endParaRPr lang="en-US" u="sn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67256"/>
            <a:ext cx="3889248" cy="412394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he did is totally irrelevant because he is so cute you can’t yell at him.</a:t>
            </a:r>
            <a:endParaRPr lang="en-US" sz="3600" dirty="0"/>
          </a:p>
        </p:txBody>
      </p:sp>
      <p:pic>
        <p:nvPicPr>
          <p:cNvPr id="4" name="Picture 3" descr="a5fefe660033595fcba9cad7f125cc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638819"/>
            <a:ext cx="4285714" cy="31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Negligible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That crack is so tiny its </a:t>
            </a:r>
            <a:r>
              <a:rPr lang="en-US" sz="3600" u="sng" dirty="0" smtClean="0"/>
              <a:t>insignificant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6" name="Picture 5" descr="447787763_40929c60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209800"/>
            <a:ext cx="2963875" cy="3962400"/>
          </a:xfrm>
          <a:prstGeom prst="rect">
            <a:avLst/>
          </a:prstGeom>
        </p:spPr>
      </p:pic>
      <p:sp>
        <p:nvSpPr>
          <p:cNvPr id="7" name="Frame 6"/>
          <p:cNvSpPr/>
          <p:nvPr/>
        </p:nvSpPr>
        <p:spPr>
          <a:xfrm>
            <a:off x="6324600" y="3124200"/>
            <a:ext cx="609600" cy="1905000"/>
          </a:xfrm>
          <a:prstGeom prst="frame">
            <a:avLst>
              <a:gd name="adj1" fmla="val 509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Peripheral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435254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Someone peripheral view of something is something that is out of sight and out of mind.</a:t>
            </a:r>
            <a:endParaRPr lang="en-US" sz="3600" dirty="0"/>
          </a:p>
        </p:txBody>
      </p:sp>
      <p:pic>
        <p:nvPicPr>
          <p:cNvPr id="4" name="Picture 3" descr="toon3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794000"/>
            <a:ext cx="4064000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73912"/>
          </a:xfrm>
        </p:spPr>
        <p:txBody>
          <a:bodyPr/>
          <a:lstStyle/>
          <a:p>
            <a:r>
              <a:rPr lang="en-US" dirty="0" smtClean="0"/>
              <a:t>                        </a:t>
            </a:r>
            <a:r>
              <a:rPr lang="en-US" u="sng" dirty="0" smtClean="0"/>
              <a:t>Petty</a:t>
            </a:r>
            <a:endParaRPr lang="en-US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*petty- pretty</a:t>
            </a:r>
          </a:p>
          <a:p>
            <a:pPr>
              <a:buNone/>
            </a:pPr>
            <a:r>
              <a:rPr lang="en-US" sz="3600" dirty="0" smtClean="0"/>
              <a:t>Beauty not important.</a:t>
            </a:r>
            <a:endParaRPr lang="en-US" sz="3600" dirty="0"/>
          </a:p>
        </p:txBody>
      </p:sp>
      <p:pic>
        <p:nvPicPr>
          <p:cNvPr id="6" name="Picture 5" descr="outer_beauty_is_only_skin_deep_but_inner_beau_keychain-p146206079766649012xzks7_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778000"/>
            <a:ext cx="5080000" cy="5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</a:t>
            </a:r>
            <a:r>
              <a:rPr u="sng" dirty="0" smtClean="0"/>
              <a:t>Superficial</a:t>
            </a:r>
            <a:endParaRPr lang="en-US" u="sn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420014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*superfificial- super facial</a:t>
            </a:r>
          </a:p>
          <a:p>
            <a:r>
              <a:rPr lang="en-US" sz="3600" dirty="0" smtClean="0"/>
              <a:t>A super facial is done on the surface skin.</a:t>
            </a:r>
            <a:endParaRPr lang="en-US" sz="3600" dirty="0"/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2438400"/>
            <a:ext cx="2838450" cy="24599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05400" y="5334000"/>
            <a:ext cx="3197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*On the surface of the water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635508"/>
            <a:ext cx="7772400" cy="1040892"/>
          </a:xfrm>
        </p:spPr>
        <p:txBody>
          <a:bodyPr/>
          <a:lstStyle/>
          <a:p>
            <a:r>
              <a:rPr dirty="0" smtClean="0"/>
              <a:t>                  Covert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76400"/>
            <a:ext cx="3889248" cy="4572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That covert agent is the who is so secret no one acknowledges him because they don’t wants to compromise his identity.</a:t>
            </a:r>
            <a:endParaRPr lang="en-US" sz="3600" dirty="0"/>
          </a:p>
        </p:txBody>
      </p:sp>
      <p:pic>
        <p:nvPicPr>
          <p:cNvPr id="9" name="Picture 8" descr="cthoman1005000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2209800"/>
            <a:ext cx="1981200" cy="3295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Trifling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Anything that trifling girl says is unimportant.</a:t>
            </a:r>
            <a:endParaRPr lang="en-US" sz="3600" dirty="0"/>
          </a:p>
        </p:txBody>
      </p:sp>
      <p:pic>
        <p:nvPicPr>
          <p:cNvPr id="7" name="Picture 6" descr="elmer_fudd_bugs_bunny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0" y="3335278"/>
            <a:ext cx="4368800" cy="3294122"/>
          </a:xfrm>
          <a:prstGeom prst="rect">
            <a:avLst/>
          </a:prstGeom>
          <a:effectLst/>
        </p:spPr>
      </p:pic>
      <p:cxnSp>
        <p:nvCxnSpPr>
          <p:cNvPr id="11" name="Straight Arrow Connector 10"/>
          <p:cNvCxnSpPr/>
          <p:nvPr/>
        </p:nvCxnSpPr>
        <p:spPr>
          <a:xfrm rot="5400000">
            <a:off x="5219700" y="2781300"/>
            <a:ext cx="11430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  <a:scene3d>
            <a:camera prst="obliqueBottomLeft">
              <a:rot lat="0" lon="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38800" y="21336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important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7010400" y="2667000"/>
            <a:ext cx="19050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658100" y="1810434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Important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   </a:t>
            </a:r>
            <a:r>
              <a:rPr u="sng" dirty="0" smtClean="0"/>
              <a:t>Trivia</a:t>
            </a:r>
            <a:r>
              <a:rPr dirty="0" smtClean="0"/>
              <a:t>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67256"/>
            <a:ext cx="3889248" cy="25471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*trivia</a:t>
            </a:r>
          </a:p>
          <a:p>
            <a:r>
              <a:rPr lang="en-US" sz="3600" dirty="0" smtClean="0"/>
              <a:t>Trivia doesn’t matter.</a:t>
            </a:r>
            <a:endParaRPr lang="en-US" sz="3600" dirty="0"/>
          </a:p>
        </p:txBody>
      </p:sp>
      <p:pic>
        <p:nvPicPr>
          <p:cNvPr id="4" name="Picture 3" descr="0702st_10_z+engine_turning_for_the_21st_century+spec_of_di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2952750"/>
            <a:ext cx="3835400" cy="28765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onut 6"/>
          <p:cNvSpPr/>
          <p:nvPr/>
        </p:nvSpPr>
        <p:spPr>
          <a:xfrm>
            <a:off x="5257800" y="3733800"/>
            <a:ext cx="533400" cy="480576"/>
          </a:xfrm>
          <a:prstGeom prst="donut">
            <a:avLst>
              <a:gd name="adj" fmla="val 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60579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*Look a spec of dirt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Acute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*This is not cute it is difficult.</a:t>
            </a:r>
            <a:endParaRPr lang="en-US" sz="3600" dirty="0"/>
          </a:p>
        </p:txBody>
      </p:sp>
      <p:pic>
        <p:nvPicPr>
          <p:cNvPr id="6" name="Picture 5" descr="C0021875-Pine_Woods_Snake_about_to_eat_a_frog-SP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956087"/>
            <a:ext cx="5045894" cy="3398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   Astute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743456"/>
            <a:ext cx="3889248" cy="24709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*as- assess </a:t>
            </a:r>
          </a:p>
          <a:p>
            <a:r>
              <a:rPr lang="en-US" sz="3600" dirty="0" smtClean="0"/>
              <a:t>Assess the situation.</a:t>
            </a:r>
            <a:endParaRPr lang="en-US" sz="3600" dirty="0"/>
          </a:p>
        </p:txBody>
      </p:sp>
      <p:pic>
        <p:nvPicPr>
          <p:cNvPr id="7" name="Picture 6" descr="cartoon_cop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566988"/>
            <a:ext cx="3175000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r>
              <a:rPr lang="en-US" u="sng" dirty="0" smtClean="0">
                <a:solidFill>
                  <a:srgbClr val="04617B"/>
                </a:solidFill>
              </a:rPr>
              <a:t>Discerning</a:t>
            </a:r>
            <a:endParaRPr lang="en-US" u="sng" dirty="0">
              <a:solidFill>
                <a:srgbClr val="04617B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*Discerning- concerning</a:t>
            </a:r>
          </a:p>
          <a:p>
            <a:pPr>
              <a:buNone/>
            </a:pPr>
            <a:r>
              <a:rPr lang="en-US" sz="3200" dirty="0" smtClean="0"/>
              <a:t>No need for concern you can make a good judgment. </a:t>
            </a:r>
            <a:endParaRPr lang="en-US" sz="3200" dirty="0"/>
          </a:p>
        </p:txBody>
      </p:sp>
      <p:pic>
        <p:nvPicPr>
          <p:cNvPr id="8" name="Picture 7" descr="stock-photo-choosing-the-right-path-financial-dilemma-multiple-options-having-to-choose-right-investment-35929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138488"/>
            <a:ext cx="4268937" cy="3033712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 rot="5400000">
            <a:off x="4807744" y="3359944"/>
            <a:ext cx="519112" cy="76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76800" y="2819400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Wrong Path</a:t>
            </a:r>
            <a:endParaRPr lang="en-US" dirty="0"/>
          </a:p>
        </p:txBody>
      </p:sp>
      <p:cxnSp>
        <p:nvCxnSpPr>
          <p:cNvPr id="13" name="Elbow Connector 12"/>
          <p:cNvCxnSpPr/>
          <p:nvPr/>
        </p:nvCxnSpPr>
        <p:spPr>
          <a:xfrm rot="5400000">
            <a:off x="7239000" y="2819400"/>
            <a:ext cx="1066800" cy="6096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15677" y="2221468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Right Path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870204"/>
            <a:ext cx="7772400" cy="893064"/>
          </a:xfrm>
        </p:spPr>
        <p:txBody>
          <a:bodyPr/>
          <a:lstStyle/>
          <a:p>
            <a:r>
              <a:rPr dirty="0" smtClean="0"/>
              <a:t>                 E</a:t>
            </a:r>
            <a:r>
              <a:rPr u="sng" dirty="0" smtClean="0"/>
              <a:t>rud</a:t>
            </a:r>
            <a:r>
              <a:rPr dirty="0" smtClean="0"/>
              <a:t>ite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6199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*rud- rude</a:t>
            </a:r>
          </a:p>
          <a:p>
            <a:r>
              <a:rPr lang="en-US" sz="3600" dirty="0" smtClean="0"/>
              <a:t>Rude people </a:t>
            </a:r>
            <a:r>
              <a:rPr lang="en-US" sz="3600" b="1" dirty="0" smtClean="0">
                <a:solidFill>
                  <a:srgbClr val="FF0000"/>
                </a:solidFill>
              </a:rPr>
              <a:t>do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not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/>
              <a:t>have good education. </a:t>
            </a:r>
            <a:endParaRPr lang="en-US" sz="3600" dirty="0"/>
          </a:p>
        </p:txBody>
      </p:sp>
      <p:pic>
        <p:nvPicPr>
          <p:cNvPr id="4" name="Picture 3" descr="PE01461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562" y="2426851"/>
            <a:ext cx="3490841" cy="3897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In</a:t>
            </a:r>
            <a:r>
              <a:rPr lang="en-US" u="sng" dirty="0" smtClean="0"/>
              <a:t>ci</a:t>
            </a:r>
            <a:r>
              <a:rPr lang="en-US" dirty="0" smtClean="0"/>
              <a:t>sive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*ci- c. i.= clear-thinking, intelligent</a:t>
            </a:r>
            <a:endParaRPr lang="en-US" sz="3600" dirty="0"/>
          </a:p>
        </p:txBody>
      </p:sp>
      <p:pic>
        <p:nvPicPr>
          <p:cNvPr id="6" name="Picture 5" descr="2327444-glass-brain-but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920085"/>
            <a:ext cx="3907559" cy="3864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67200" y="6096001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*Clear Brain= clear thinking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In</a:t>
            </a:r>
            <a:r>
              <a:rPr u="sng" dirty="0" smtClean="0"/>
              <a:t>genious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1509712"/>
          </a:xfrm>
        </p:spPr>
        <p:txBody>
          <a:bodyPr/>
          <a:lstStyle/>
          <a:p>
            <a:r>
              <a:rPr lang="en-US" dirty="0" smtClean="0"/>
              <a:t>*</a:t>
            </a:r>
            <a:r>
              <a:rPr lang="en-US" sz="3600" dirty="0" smtClean="0"/>
              <a:t>genious- genius</a:t>
            </a:r>
          </a:p>
          <a:p>
            <a:r>
              <a:rPr lang="en-US" sz="3600" dirty="0" smtClean="0"/>
              <a:t>Genius= clever</a:t>
            </a:r>
          </a:p>
          <a:p>
            <a:endParaRPr lang="en-US" dirty="0" smtClean="0"/>
          </a:p>
        </p:txBody>
      </p:sp>
      <p:pic>
        <p:nvPicPr>
          <p:cNvPr id="4" name="Picture 3" descr="einstein_cart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952" y="1912336"/>
            <a:ext cx="3733800" cy="4653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</a:t>
            </a:r>
            <a:r>
              <a:rPr lang="en-US" u="sng" dirty="0" smtClean="0"/>
              <a:t>Jud</a:t>
            </a:r>
            <a:r>
              <a:rPr lang="en-US" dirty="0" smtClean="0"/>
              <a:t>icious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*jud- judge</a:t>
            </a:r>
          </a:p>
          <a:p>
            <a:pPr>
              <a:buNone/>
            </a:pPr>
            <a:r>
              <a:rPr lang="en-US" dirty="0" smtClean="0"/>
              <a:t>Judges have good judgment.</a:t>
            </a:r>
            <a:endParaRPr lang="en-US" dirty="0"/>
          </a:p>
        </p:txBody>
      </p:sp>
      <p:pic>
        <p:nvPicPr>
          <p:cNvPr id="6" name="Picture 5" descr="file-photo-cartoon-judge-25058-20081115-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2286000"/>
            <a:ext cx="2442074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Perspicacio</a:t>
            </a:r>
            <a:r>
              <a:rPr u="sng" dirty="0" smtClean="0"/>
              <a:t>us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7723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*us- understand</a:t>
            </a:r>
          </a:p>
          <a:p>
            <a:r>
              <a:rPr lang="en-US" sz="3600" dirty="0" smtClean="0"/>
              <a:t>Quickly understand.</a:t>
            </a:r>
            <a:endParaRPr lang="en-US" sz="3600" dirty="0"/>
          </a:p>
        </p:txBody>
      </p:sp>
      <p:pic>
        <p:nvPicPr>
          <p:cNvPr id="4" name="Picture 3" descr="istockphoto_3595192-cartoon-man-snapping-his-finge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200400"/>
            <a:ext cx="2606675" cy="347345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6553200" y="1667256"/>
            <a:ext cx="2438401" cy="1266444"/>
          </a:xfrm>
          <a:prstGeom prst="wedgeEllipseCallout">
            <a:avLst>
              <a:gd name="adj1" fmla="val -46915"/>
              <a:gd name="adj2" fmla="val 85899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dirty="0" smtClean="0">
                <a:solidFill>
                  <a:schemeClr val="bg1"/>
                </a:solidFill>
              </a:rPr>
              <a:t>I get it!!</a:t>
            </a:r>
            <a:endParaRPr lang="en-US" sz="3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</a:t>
            </a:r>
            <a:r>
              <a:rPr lang="en-US" u="sng" dirty="0" smtClean="0"/>
              <a:t>Fur</a:t>
            </a:r>
            <a:r>
              <a:rPr lang="en-US" dirty="0" smtClean="0"/>
              <a:t>tive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847088"/>
            <a:ext cx="40386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*fur- fury  </a:t>
            </a:r>
          </a:p>
          <a:p>
            <a:pPr>
              <a:buNone/>
            </a:pPr>
            <a:r>
              <a:rPr lang="en-US" sz="3600" dirty="0" smtClean="0"/>
              <a:t>That fury dog is trying to sneak away because he stole a steak.</a:t>
            </a:r>
            <a:endParaRPr lang="en-US" sz="3600" dirty="0"/>
          </a:p>
        </p:txBody>
      </p:sp>
      <p:pic>
        <p:nvPicPr>
          <p:cNvPr id="6" name="Picture 5" descr="0511-0907-2019-1729_Dog_Trying_to_Sneak_Away_with_a_Steak_clipart_image.j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0" y="2209800"/>
            <a:ext cx="44450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Pru</a:t>
            </a:r>
            <a:r>
              <a:rPr lang="en-US" u="sng" dirty="0" smtClean="0"/>
              <a:t>dent</a:t>
            </a:r>
            <a:endParaRPr lang="en-US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*Dent</a:t>
            </a:r>
          </a:p>
          <a:p>
            <a:pPr>
              <a:buNone/>
            </a:pPr>
            <a:r>
              <a:rPr lang="en-US" sz="3600" dirty="0" smtClean="0"/>
              <a:t>If you have a dent you must think about getting it fixed.</a:t>
            </a:r>
            <a:endParaRPr lang="en-US" sz="3600" dirty="0"/>
          </a:p>
        </p:txBody>
      </p:sp>
      <p:pic>
        <p:nvPicPr>
          <p:cNvPr id="7" name="Picture 6" descr="cartoon%20voice%20-%20thinkin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704088"/>
            <a:ext cx="3352800" cy="3944112"/>
          </a:xfrm>
          <a:prstGeom prst="rect">
            <a:avLst/>
          </a:prstGeom>
        </p:spPr>
      </p:pic>
      <p:pic>
        <p:nvPicPr>
          <p:cNvPr id="8" name="Picture 7" descr="jetson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219200"/>
            <a:ext cx="2057400" cy="1627188"/>
          </a:xfrm>
          <a:prstGeom prst="rect">
            <a:avLst/>
          </a:prstGeom>
        </p:spPr>
      </p:pic>
      <p:pic>
        <p:nvPicPr>
          <p:cNvPr id="9" name="Picture 8" descr="stock-vector-pensive-bear-sits-on-the-stump-with-a-book-333083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4008275"/>
            <a:ext cx="2489560" cy="284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 </a:t>
            </a:r>
            <a:r>
              <a:rPr u="sng" dirty="0" smtClean="0"/>
              <a:t>Sag</a:t>
            </a:r>
            <a:r>
              <a:rPr dirty="0" smtClean="0"/>
              <a:t>acious 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27817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*old people sag</a:t>
            </a:r>
          </a:p>
          <a:p>
            <a:r>
              <a:rPr lang="en-US" sz="3600" dirty="0" smtClean="0"/>
              <a:t>Old people are wise.</a:t>
            </a:r>
            <a:endParaRPr lang="en-US" sz="3600" dirty="0"/>
          </a:p>
        </p:txBody>
      </p:sp>
      <p:pic>
        <p:nvPicPr>
          <p:cNvPr id="4" name="Picture 3" descr="Wise_Old_Man_Wearing_a_Robe_with_Bird_on_His_Finger_Royalty_Free_Clipart_Picture_081228-031318-3100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057400"/>
            <a:ext cx="33274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Savvy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He has a savvy business sense. That is why the boss thinks he’s smart.</a:t>
            </a:r>
            <a:endParaRPr lang="en-US" sz="3600" dirty="0"/>
          </a:p>
        </p:txBody>
      </p:sp>
      <p:pic>
        <p:nvPicPr>
          <p:cNvPr id="6" name="Picture 5" descr="cartoon-business-man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847088"/>
            <a:ext cx="3134454" cy="4808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     </a:t>
            </a:r>
            <a:r>
              <a:rPr u="sng" dirty="0" smtClean="0"/>
              <a:t>Ac</a:t>
            </a:r>
            <a:r>
              <a:rPr dirty="0" smtClean="0"/>
              <a:t>r</a:t>
            </a:r>
            <a:r>
              <a:rPr u="sng" dirty="0" smtClean="0"/>
              <a:t>id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150971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*ac..id- acid</a:t>
            </a:r>
          </a:p>
          <a:p>
            <a:r>
              <a:rPr lang="en-US" sz="3600" dirty="0" smtClean="0"/>
              <a:t>Acid is bitter</a:t>
            </a:r>
            <a:endParaRPr lang="en-US" sz="3600" dirty="0"/>
          </a:p>
        </p:txBody>
      </p:sp>
      <p:pic>
        <p:nvPicPr>
          <p:cNvPr id="4" name="Picture 3" descr="ark-prod-meyer_lem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176" y="1977588"/>
            <a:ext cx="4473576" cy="447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</a:t>
            </a:r>
            <a:r>
              <a:rPr lang="en-US" u="sng" dirty="0" smtClean="0"/>
              <a:t>Ari</a:t>
            </a:r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*Ari- air</a:t>
            </a:r>
          </a:p>
          <a:p>
            <a:pPr>
              <a:buNone/>
            </a:pPr>
            <a:r>
              <a:rPr lang="en-US" sz="3600" dirty="0" smtClean="0"/>
              <a:t>Air is dry.</a:t>
            </a:r>
            <a:endParaRPr lang="en-US" sz="3600" dirty="0"/>
          </a:p>
        </p:txBody>
      </p:sp>
      <p:pic>
        <p:nvPicPr>
          <p:cNvPr id="6" name="Picture 5" descr="dry_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5334000" cy="3552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Aesthetic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704664"/>
            <a:ext cx="4495800" cy="3543736"/>
          </a:xfrm>
        </p:spPr>
        <p:txBody>
          <a:bodyPr/>
          <a:lstStyle/>
          <a:p>
            <a:r>
              <a:rPr lang="en-US" dirty="0" smtClean="0"/>
              <a:t>*</a:t>
            </a:r>
            <a:r>
              <a:rPr lang="en-US" sz="3600" dirty="0" smtClean="0"/>
              <a:t>Aesthetic- prosthetic</a:t>
            </a:r>
          </a:p>
          <a:p>
            <a:r>
              <a:rPr lang="en-US" sz="3600" dirty="0" smtClean="0"/>
              <a:t>Some have a prosthetic to look prettier.</a:t>
            </a:r>
            <a:endParaRPr lang="en-US" dirty="0"/>
          </a:p>
        </p:txBody>
      </p:sp>
      <p:pic>
        <p:nvPicPr>
          <p:cNvPr id="4" name="Picture 3" descr="beau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75" y="1905000"/>
            <a:ext cx="3082977" cy="4579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Atheistic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*Atheistic- atheist</a:t>
            </a:r>
          </a:p>
          <a:p>
            <a:pPr>
              <a:buNone/>
            </a:pPr>
            <a:r>
              <a:rPr lang="en-US" sz="3600" dirty="0" smtClean="0"/>
              <a:t>Atheist doesn’t believe in god.</a:t>
            </a:r>
            <a:endParaRPr lang="en-US" sz="3600" dirty="0"/>
          </a:p>
        </p:txBody>
      </p:sp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115" y="2209800"/>
            <a:ext cx="3800669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28600"/>
            <a:ext cx="7772400" cy="1362456"/>
          </a:xfrm>
        </p:spPr>
        <p:txBody>
          <a:bodyPr/>
          <a:lstStyle/>
          <a:p>
            <a:r>
              <a:rPr dirty="0" smtClean="0"/>
              <a:t>               Ambivalent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905000"/>
            <a:ext cx="3889248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 am an ambivalent person, I can never make up my mind.</a:t>
            </a:r>
            <a:endParaRPr lang="en-US" sz="3600" dirty="0"/>
          </a:p>
        </p:txBody>
      </p:sp>
      <p:pic>
        <p:nvPicPr>
          <p:cNvPr id="4" name="Picture 3" descr="decision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438400"/>
            <a:ext cx="4335462" cy="3974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Am</a:t>
            </a:r>
            <a:r>
              <a:rPr lang="en-US" u="sng" dirty="0" smtClean="0"/>
              <a:t>big</a:t>
            </a:r>
            <a:r>
              <a:rPr lang="en-US" dirty="0" smtClean="0"/>
              <a:t>uous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*big</a:t>
            </a:r>
          </a:p>
          <a:p>
            <a:pPr>
              <a:buNone/>
            </a:pPr>
            <a:r>
              <a:rPr lang="en-US" sz="3600" dirty="0" smtClean="0"/>
              <a:t>Big definitions because it  can means more than one thing.</a:t>
            </a:r>
            <a:endParaRPr lang="en-US" sz="3600" dirty="0"/>
          </a:p>
        </p:txBody>
      </p:sp>
      <p:pic>
        <p:nvPicPr>
          <p:cNvPr id="6" name="Picture 5" descr="there_their_and_theyre_tshirt-p235250795253403358qrja_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738" y="2133600"/>
            <a:ext cx="3802062" cy="3802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 </a:t>
            </a:r>
            <a:r>
              <a:rPr u="sng" dirty="0" smtClean="0"/>
              <a:t>Co</a:t>
            </a:r>
            <a:r>
              <a:rPr dirty="0" smtClean="0"/>
              <a:t>alesce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2389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*co</a:t>
            </a:r>
          </a:p>
          <a:p>
            <a:r>
              <a:rPr lang="en-US" sz="3600" dirty="0" smtClean="0"/>
              <a:t>Co-worker</a:t>
            </a:r>
            <a:endParaRPr lang="en-US" sz="3600" dirty="0"/>
          </a:p>
        </p:txBody>
      </p:sp>
      <p:pic>
        <p:nvPicPr>
          <p:cNvPr id="4" name="Picture 3" descr="Matts Wedding and others 0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981200"/>
            <a:ext cx="5836920" cy="437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838200"/>
            <a:ext cx="7772400" cy="838200"/>
          </a:xfrm>
        </p:spPr>
        <p:txBody>
          <a:bodyPr/>
          <a:lstStyle/>
          <a:p>
            <a:r>
              <a:rPr dirty="0" smtClean="0"/>
              <a:t>                      Sly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676400"/>
            <a:ext cx="3889248" cy="253797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That sly spy is very cunning.</a:t>
            </a:r>
            <a:endParaRPr lang="en-US" sz="3600" dirty="0"/>
          </a:p>
        </p:txBody>
      </p:sp>
      <p:pic>
        <p:nvPicPr>
          <p:cNvPr id="7" name="Picture 6" descr="250px-Sly_spy_arcadefly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981200"/>
            <a:ext cx="31750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</a:t>
            </a:r>
            <a:r>
              <a:rPr lang="en-US" u="sng" dirty="0" smtClean="0"/>
              <a:t>Con</a:t>
            </a:r>
            <a:r>
              <a:rPr lang="en-US" dirty="0" smtClean="0"/>
              <a:t>valesce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*con</a:t>
            </a:r>
          </a:p>
          <a:p>
            <a:pPr>
              <a:buNone/>
            </a:pPr>
            <a:r>
              <a:rPr lang="en-US" sz="3600" dirty="0" smtClean="0"/>
              <a:t>A con-man who gets thrown in jail gets good care after he is sick.</a:t>
            </a:r>
            <a:endParaRPr lang="en-US" sz="3600" dirty="0"/>
          </a:p>
        </p:txBody>
      </p:sp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450" y="2438400"/>
            <a:ext cx="3390900" cy="3680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28600"/>
            <a:ext cx="7772400" cy="1362456"/>
          </a:xfrm>
        </p:spPr>
        <p:txBody>
          <a:bodyPr/>
          <a:lstStyle/>
          <a:p>
            <a:r>
              <a:rPr dirty="0" smtClean="0"/>
              <a:t>                 </a:t>
            </a:r>
            <a:r>
              <a:rPr u="sng" dirty="0" smtClean="0"/>
              <a:t>Delu</a:t>
            </a:r>
            <a:r>
              <a:rPr dirty="0" smtClean="0"/>
              <a:t>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704664"/>
            <a:ext cx="3889248" cy="33913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*delu- deluded</a:t>
            </a:r>
          </a:p>
          <a:p>
            <a:r>
              <a:rPr lang="en-US" sz="3600" dirty="0" smtClean="0"/>
              <a:t>Someone who is deluded has false ideas about the way things are.</a:t>
            </a:r>
            <a:endParaRPr lang="en-US" sz="3600" dirty="0"/>
          </a:p>
        </p:txBody>
      </p:sp>
      <p:pic>
        <p:nvPicPr>
          <p:cNvPr id="4" name="Picture 3" descr="religions-and-universal-truth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981200"/>
            <a:ext cx="4953000" cy="4294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Allusion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Make no allusion, I am no Prince Hamlet.</a:t>
            </a:r>
            <a:endParaRPr lang="en-US" sz="3600" dirty="0"/>
          </a:p>
        </p:txBody>
      </p:sp>
      <p:pic>
        <p:nvPicPr>
          <p:cNvPr id="6" name="Picture 5" descr="show_image_615.php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1510" y="3076900"/>
            <a:ext cx="5065290" cy="32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228600"/>
            <a:ext cx="7772400" cy="1362456"/>
          </a:xfrm>
        </p:spPr>
        <p:txBody>
          <a:bodyPr/>
          <a:lstStyle/>
          <a:p>
            <a:r>
              <a:rPr dirty="0" smtClean="0"/>
              <a:t>                  Illusion 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6961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magician created an illusion.</a:t>
            </a:r>
            <a:endParaRPr lang="en-US" sz="3600" dirty="0"/>
          </a:p>
        </p:txBody>
      </p:sp>
      <p:pic>
        <p:nvPicPr>
          <p:cNvPr id="4" name="Picture 3" descr="025-magician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365" y="2233613"/>
            <a:ext cx="3481387" cy="3481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Impru</a:t>
            </a:r>
            <a:r>
              <a:rPr lang="en-US" u="sng" dirty="0" smtClean="0"/>
              <a:t>dent</a:t>
            </a:r>
            <a:endParaRPr lang="en-US" u="sn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*dent</a:t>
            </a:r>
          </a:p>
          <a:p>
            <a:pPr>
              <a:buNone/>
            </a:pPr>
            <a:r>
              <a:rPr lang="en-US" sz="3600" dirty="0" smtClean="0"/>
              <a:t>You have a dent in your car because you are a reckless driver.</a:t>
            </a:r>
            <a:endParaRPr lang="en-US" sz="3600" dirty="0"/>
          </a:p>
        </p:txBody>
      </p:sp>
      <p:pic>
        <p:nvPicPr>
          <p:cNvPr id="6" name="Picture 5" descr="RecklessDriv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490308"/>
            <a:ext cx="3178175" cy="2996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1362456"/>
          </a:xfrm>
        </p:spPr>
        <p:txBody>
          <a:bodyPr/>
          <a:lstStyle/>
          <a:p>
            <a:r>
              <a:rPr dirty="0" smtClean="0"/>
              <a:t>              Imp</a:t>
            </a:r>
            <a:r>
              <a:rPr u="sng" dirty="0" smtClean="0"/>
              <a:t>ude</a:t>
            </a:r>
            <a:r>
              <a:rPr dirty="0" smtClean="0"/>
              <a:t>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150971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*ude- rude</a:t>
            </a:r>
            <a:endParaRPr lang="en-US" sz="3600" dirty="0"/>
          </a:p>
        </p:txBody>
      </p:sp>
      <p:pic>
        <p:nvPicPr>
          <p:cNvPr id="4" name="Picture 3" descr="monkey-flipping-of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437" y="2209800"/>
            <a:ext cx="5022315" cy="3344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Indigenous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The bird is indigenous to the tropics.</a:t>
            </a:r>
            <a:endParaRPr lang="en-US" sz="3600" dirty="0"/>
          </a:p>
        </p:txBody>
      </p:sp>
      <p:pic>
        <p:nvPicPr>
          <p:cNvPr id="6" name="Picture 5" descr="tropical toucan 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590800"/>
            <a:ext cx="4311869" cy="347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1362456"/>
          </a:xfrm>
        </p:spPr>
        <p:txBody>
          <a:bodyPr/>
          <a:lstStyle/>
          <a:p>
            <a:r>
              <a:rPr dirty="0" smtClean="0"/>
              <a:t>                Indigent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3151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indigent village has no water or food.</a:t>
            </a:r>
            <a:endParaRPr lang="en-US" sz="3600" dirty="0"/>
          </a:p>
        </p:txBody>
      </p:sp>
      <p:pic>
        <p:nvPicPr>
          <p:cNvPr id="4" name="Picture 3" descr="AAP-Poor-Village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2019300"/>
            <a:ext cx="533781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Indignant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My feelings are very indignant right now because I was just falsely accused of cheating.</a:t>
            </a:r>
            <a:endParaRPr lang="en-US" sz="3600" dirty="0"/>
          </a:p>
        </p:txBody>
      </p:sp>
      <p:pic>
        <p:nvPicPr>
          <p:cNvPr id="6" name="Picture 5" descr="angry-baby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803409"/>
            <a:ext cx="3527425" cy="4551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dirty="0" smtClean="0"/>
              <a:t>                Intimate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3151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 are intimate friends, we are so close we’re like family</a:t>
            </a:r>
            <a:endParaRPr lang="en-US" sz="3600" dirty="0"/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2704664"/>
            <a:ext cx="2454275" cy="2303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Incon</a:t>
            </a:r>
            <a:r>
              <a:rPr lang="en-US" u="sng" dirty="0" smtClean="0"/>
              <a:t>spic</a:t>
            </a:r>
            <a:r>
              <a:rPr lang="en-US" dirty="0" smtClean="0"/>
              <a:t>uous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*spic- spec</a:t>
            </a:r>
          </a:p>
          <a:p>
            <a:pPr>
              <a:buNone/>
            </a:pPr>
            <a:r>
              <a:rPr lang="en-US" sz="3600" dirty="0" smtClean="0"/>
              <a:t>The tiny spec is not clearly visible.</a:t>
            </a:r>
            <a:endParaRPr lang="en-US" sz="3600" dirty="0"/>
          </a:p>
        </p:txBody>
      </p:sp>
      <p:pic>
        <p:nvPicPr>
          <p:cNvPr id="6" name="Picture 5" descr="Birding Tumacacori 0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573625"/>
            <a:ext cx="4564184" cy="2781300"/>
          </a:xfrm>
          <a:prstGeom prst="rect">
            <a:avLst/>
          </a:prstGeom>
        </p:spPr>
      </p:pic>
      <p:sp>
        <p:nvSpPr>
          <p:cNvPr id="8" name="Donut 7"/>
          <p:cNvSpPr/>
          <p:nvPr/>
        </p:nvSpPr>
        <p:spPr>
          <a:xfrm>
            <a:off x="5791200" y="4419600"/>
            <a:ext cx="990600" cy="990600"/>
          </a:xfrm>
          <a:prstGeom prst="donut">
            <a:avLst>
              <a:gd name="adj" fmla="val 6464"/>
            </a:avLst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                    Intimidate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40386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Ms. Suber is very intimidating, she scares me.</a:t>
            </a:r>
            <a:endParaRPr lang="en-US" sz="3600" dirty="0"/>
          </a:p>
        </p:txBody>
      </p:sp>
      <p:pic>
        <p:nvPicPr>
          <p:cNvPr id="6" name="Picture 5" descr="funny-pictures-cat-is-intimida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017596"/>
            <a:ext cx="4838924" cy="433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04800"/>
            <a:ext cx="7772400" cy="1362456"/>
          </a:xfrm>
        </p:spPr>
        <p:txBody>
          <a:bodyPr/>
          <a:lstStyle/>
          <a:p>
            <a:r>
              <a:rPr dirty="0" smtClean="0"/>
              <a:t>                 Obscure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905000"/>
            <a:ext cx="3889248" cy="33913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My vision is obscured, I can’t see.</a:t>
            </a:r>
            <a:endParaRPr lang="en-US" sz="3600" dirty="0"/>
          </a:p>
        </p:txBody>
      </p:sp>
      <p:pic>
        <p:nvPicPr>
          <p:cNvPr id="4" name="Picture 3" descr="white-cat-sleeping-on-man's-fac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704664"/>
            <a:ext cx="4992688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Obtuse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40386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*obtuse</a:t>
            </a:r>
          </a:p>
          <a:p>
            <a:pPr>
              <a:buNone/>
            </a:pPr>
            <a:r>
              <a:rPr lang="en-US" sz="3600" dirty="0" smtClean="0"/>
              <a:t>Some obtuse people take a long time to understand obtuse angles.</a:t>
            </a:r>
            <a:endParaRPr lang="en-US" sz="3600" dirty="0"/>
          </a:p>
        </p:txBody>
      </p:sp>
      <p:pic>
        <p:nvPicPr>
          <p:cNvPr id="6" name="Picture 5" descr="calcul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497" y="2286000"/>
            <a:ext cx="4231303" cy="281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53000" y="5105400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*It takes a long time for anyone to understand this!!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457200"/>
            <a:ext cx="7772400" cy="1362456"/>
          </a:xfrm>
        </p:spPr>
        <p:txBody>
          <a:bodyPr/>
          <a:lstStyle/>
          <a:p>
            <a:r>
              <a:rPr dirty="0" smtClean="0"/>
              <a:t>              </a:t>
            </a:r>
            <a:r>
              <a:rPr u="sng" dirty="0" smtClean="0"/>
              <a:t>Ponderable</a:t>
            </a:r>
            <a:endParaRPr lang="en-US" u="sn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3889248" cy="39247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*ponderable</a:t>
            </a:r>
          </a:p>
          <a:p>
            <a:r>
              <a:rPr lang="en-US" sz="3600" dirty="0" smtClean="0"/>
              <a:t>I am able ponder about things that are extremely important.</a:t>
            </a:r>
            <a:endParaRPr lang="en-US" sz="3600" dirty="0"/>
          </a:p>
        </p:txBody>
      </p:sp>
      <p:pic>
        <p:nvPicPr>
          <p:cNvPr id="4" name="Picture 3" descr="breast-cancer-ribbon-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713" y="1942664"/>
            <a:ext cx="3166714" cy="4686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</a:t>
            </a:r>
            <a:r>
              <a:rPr lang="en-US" u="sng" dirty="0" smtClean="0"/>
              <a:t>Pond</a:t>
            </a:r>
            <a:r>
              <a:rPr lang="en-US" dirty="0" smtClean="0"/>
              <a:t>erous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920085"/>
            <a:ext cx="4038600" cy="4434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*pond</a:t>
            </a:r>
          </a:p>
          <a:p>
            <a:pPr>
              <a:buNone/>
            </a:pPr>
            <a:r>
              <a:rPr lang="en-US" sz="3600" dirty="0" smtClean="0"/>
              <a:t>The pond is very important it has endangered fish in it.</a:t>
            </a:r>
            <a:endParaRPr lang="en-US" sz="3600" dirty="0"/>
          </a:p>
        </p:txBody>
      </p:sp>
      <p:pic>
        <p:nvPicPr>
          <p:cNvPr id="6" name="Picture 5" descr="po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971" y="2286000"/>
            <a:ext cx="4726829" cy="3545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635508"/>
            <a:ext cx="7772400" cy="888492"/>
          </a:xfrm>
        </p:spPr>
        <p:txBody>
          <a:bodyPr/>
          <a:lstStyle/>
          <a:p>
            <a:r>
              <a:rPr dirty="0" smtClean="0"/>
              <a:t>                 Stealthy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524000"/>
            <a:ext cx="3889248" cy="2690376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You must be stealthy to sneak pass the front desk without being seen.</a:t>
            </a:r>
            <a:endParaRPr lang="en-US" sz="3600" dirty="0"/>
          </a:p>
        </p:txBody>
      </p:sp>
      <p:pic>
        <p:nvPicPr>
          <p:cNvPr id="4" name="Picture 3" descr="sneaking-out-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581400"/>
            <a:ext cx="5410200" cy="3043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Sur</a:t>
            </a:r>
            <a:r>
              <a:rPr lang="en-US" u="sng" dirty="0" smtClean="0"/>
              <a:t>repti</a:t>
            </a:r>
            <a:r>
              <a:rPr lang="en-US" dirty="0" smtClean="0"/>
              <a:t>tious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*Repti- reptile*</a:t>
            </a:r>
          </a:p>
          <a:p>
            <a:pPr>
              <a:buNone/>
            </a:pPr>
            <a:r>
              <a:rPr lang="en-US" sz="3600" dirty="0" smtClean="0"/>
              <a:t>If you have a reptile you better keep it secret because I don’t like them.</a:t>
            </a:r>
          </a:p>
          <a:p>
            <a:pPr>
              <a:buNone/>
            </a:pPr>
            <a:endParaRPr lang="en-US" sz="3600" dirty="0"/>
          </a:p>
        </p:txBody>
      </p:sp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590800"/>
            <a:ext cx="2362200" cy="2244090"/>
          </a:xfrm>
          <a:prstGeom prst="rect">
            <a:avLst/>
          </a:prstGeom>
        </p:spPr>
      </p:pic>
      <p:sp>
        <p:nvSpPr>
          <p:cNvPr id="7" name="&quot;No&quot; Symbol 6"/>
          <p:cNvSpPr/>
          <p:nvPr/>
        </p:nvSpPr>
        <p:spPr>
          <a:xfrm>
            <a:off x="5029200" y="2286000"/>
            <a:ext cx="3276600" cy="3124200"/>
          </a:xfrm>
          <a:prstGeom prst="noSmoking">
            <a:avLst>
              <a:gd name="adj" fmla="val 2036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0352" y="635508"/>
            <a:ext cx="7772400" cy="888492"/>
          </a:xfrm>
        </p:spPr>
        <p:txBody>
          <a:bodyPr/>
          <a:lstStyle/>
          <a:p>
            <a:r>
              <a:rPr dirty="0" smtClean="0"/>
              <a:t>             </a:t>
            </a:r>
            <a:r>
              <a:rPr u="sng" dirty="0" smtClean="0"/>
              <a:t>Unob</a:t>
            </a:r>
            <a:r>
              <a:rPr dirty="0" smtClean="0"/>
              <a:t>trusive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0352" y="1524000"/>
            <a:ext cx="3889248" cy="269037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*unob- un-obvious</a:t>
            </a:r>
          </a:p>
          <a:p>
            <a:r>
              <a:rPr lang="en-US" sz="3600" dirty="0" smtClean="0"/>
              <a:t>Aka: doesn’t attract attention</a:t>
            </a:r>
          </a:p>
          <a:p>
            <a:endParaRPr lang="en-US" sz="3600" dirty="0"/>
          </a:p>
        </p:txBody>
      </p:sp>
      <p:pic>
        <p:nvPicPr>
          <p:cNvPr id="7" name="Picture 6" descr="funny-pictures-cat-has-obvious-h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048000"/>
            <a:ext cx="4013200" cy="3009900"/>
          </a:xfrm>
          <a:prstGeom prst="rect">
            <a:avLst/>
          </a:prstGeom>
        </p:spPr>
      </p:pic>
      <p:sp>
        <p:nvSpPr>
          <p:cNvPr id="8" name="&quot;No&quot; Symbol 7"/>
          <p:cNvSpPr/>
          <p:nvPr/>
        </p:nvSpPr>
        <p:spPr>
          <a:xfrm>
            <a:off x="3352800" y="2438400"/>
            <a:ext cx="4724400" cy="4191000"/>
          </a:xfrm>
          <a:prstGeom prst="noSmoking">
            <a:avLst>
              <a:gd name="adj" fmla="val 1400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410</TotalTime>
  <Words>935</Words>
  <Application>Microsoft Macintosh PowerPoint</Application>
  <PresentationFormat>On-screen Show (4:3)</PresentationFormat>
  <Paragraphs>177</Paragraphs>
  <Slides>64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Flow</vt:lpstr>
      <vt:lpstr>Vocabulary</vt:lpstr>
      <vt:lpstr>   Clandestine</vt:lpstr>
      <vt:lpstr>                  Covert</vt:lpstr>
      <vt:lpstr>                       Furtive</vt:lpstr>
      <vt:lpstr>                      Sly</vt:lpstr>
      <vt:lpstr>                 Inconspicuous</vt:lpstr>
      <vt:lpstr>                 Stealthy</vt:lpstr>
      <vt:lpstr>                  Surreptitious</vt:lpstr>
      <vt:lpstr>             Unobtrusive</vt:lpstr>
      <vt:lpstr>                    Adversary</vt:lpstr>
      <vt:lpstr>               Advocate</vt:lpstr>
      <vt:lpstr>                      Artisan</vt:lpstr>
      <vt:lpstr>                   Ascetic</vt:lpstr>
      <vt:lpstr>                     Charlatan</vt:lpstr>
      <vt:lpstr>                Hedonist</vt:lpstr>
      <vt:lpstr>                       Orator</vt:lpstr>
      <vt:lpstr>                  Pariah</vt:lpstr>
      <vt:lpstr>                    Raconteur</vt:lpstr>
      <vt:lpstr>                 Skeptic</vt:lpstr>
      <vt:lpstr>                     Virtuoso</vt:lpstr>
      <vt:lpstr>               Extraneous</vt:lpstr>
      <vt:lpstr>                     Frivolous</vt:lpstr>
      <vt:lpstr>              Incidental</vt:lpstr>
      <vt:lpstr>                Inconsequential</vt:lpstr>
      <vt:lpstr>               Irrelevant</vt:lpstr>
      <vt:lpstr>                    Negligible</vt:lpstr>
      <vt:lpstr>              Peripheral</vt:lpstr>
      <vt:lpstr>                        Petty</vt:lpstr>
      <vt:lpstr>               Superficial</vt:lpstr>
      <vt:lpstr>                      Trifling</vt:lpstr>
      <vt:lpstr>                  Trivial</vt:lpstr>
      <vt:lpstr>                       Acute</vt:lpstr>
      <vt:lpstr>                  Astute</vt:lpstr>
      <vt:lpstr>                    Discerning</vt:lpstr>
      <vt:lpstr>                 Erudite</vt:lpstr>
      <vt:lpstr>                      Incisive</vt:lpstr>
      <vt:lpstr>               Ingenious</vt:lpstr>
      <vt:lpstr>                    Judicious</vt:lpstr>
      <vt:lpstr>            Perspicacious</vt:lpstr>
      <vt:lpstr>                      Prudent</vt:lpstr>
      <vt:lpstr>                Sagacious   </vt:lpstr>
      <vt:lpstr>                       Savvy</vt:lpstr>
      <vt:lpstr>                    Acrid</vt:lpstr>
      <vt:lpstr>                        Arid</vt:lpstr>
      <vt:lpstr>               Aesthetic</vt:lpstr>
      <vt:lpstr>                      Atheistic</vt:lpstr>
      <vt:lpstr>               Ambivalent</vt:lpstr>
      <vt:lpstr>                   Ambiguous</vt:lpstr>
      <vt:lpstr>                Coalesce</vt:lpstr>
      <vt:lpstr>                  Convalesce</vt:lpstr>
      <vt:lpstr>                 Delusion</vt:lpstr>
      <vt:lpstr>                     Allusion</vt:lpstr>
      <vt:lpstr>                  Illusion   </vt:lpstr>
      <vt:lpstr>                   Imprudent</vt:lpstr>
      <vt:lpstr>              Impudent</vt:lpstr>
      <vt:lpstr>                    Indigenous</vt:lpstr>
      <vt:lpstr>                Indigent</vt:lpstr>
      <vt:lpstr>                   Indignant</vt:lpstr>
      <vt:lpstr>                Intimate</vt:lpstr>
      <vt:lpstr>                    Intimidate</vt:lpstr>
      <vt:lpstr>                 Obscure</vt:lpstr>
      <vt:lpstr>                       Obtuse</vt:lpstr>
      <vt:lpstr>              Ponderable</vt:lpstr>
      <vt:lpstr>                   Ponderous</vt:lpstr>
    </vt:vector>
  </TitlesOfParts>
  <Company>Granville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Vocabulary</dc:title>
  <dc:creator>Teresa Lynne Exley</dc:creator>
  <cp:lastModifiedBy>Stephanie Suber</cp:lastModifiedBy>
  <cp:revision>7</cp:revision>
  <dcterms:created xsi:type="dcterms:W3CDTF">2011-03-22T17:39:22Z</dcterms:created>
  <dcterms:modified xsi:type="dcterms:W3CDTF">2011-03-22T17:39:59Z</dcterms:modified>
</cp:coreProperties>
</file>